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57" r:id="rId5"/>
    <p:sldId id="280" r:id="rId6"/>
    <p:sldId id="272" r:id="rId7"/>
    <p:sldId id="281" r:id="rId8"/>
    <p:sldId id="282" r:id="rId9"/>
    <p:sldId id="283" r:id="rId10"/>
    <p:sldId id="273" r:id="rId11"/>
    <p:sldId id="274" r:id="rId12"/>
    <p:sldId id="275" r:id="rId13"/>
    <p:sldId id="276" r:id="rId14"/>
    <p:sldId id="277" r:id="rId15"/>
    <p:sldId id="278" r:id="rId16"/>
    <p:sldId id="269" r:id="rId17"/>
    <p:sldId id="260" r:id="rId1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E4F141"/>
    <a:srgbClr val="FCF26A"/>
    <a:srgbClr val="E0E450"/>
    <a:srgbClr val="F4F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907869" y="6338026"/>
            <a:ext cx="2743200" cy="365125"/>
          </a:xfrm>
        </p:spPr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  <p:sp>
        <p:nvSpPr>
          <p:cNvPr id="7" name="Pravokutnik 6"/>
          <p:cNvSpPr/>
          <p:nvPr userDrawn="1"/>
        </p:nvSpPr>
        <p:spPr>
          <a:xfrm>
            <a:off x="0" y="6355635"/>
            <a:ext cx="12192000" cy="480593"/>
          </a:xfrm>
          <a:prstGeom prst="rect">
            <a:avLst/>
          </a:prstGeom>
          <a:solidFill>
            <a:srgbClr val="F4F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8" name="Slik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787" y="6380287"/>
            <a:ext cx="1646026" cy="43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75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9972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3700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64459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867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1091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4449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9107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8677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37863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smtClean="0"/>
              <a:t>Kliknite ikonu da biste dodali  sliku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88901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  <p:sp>
        <p:nvSpPr>
          <p:cNvPr id="7" name="Pravokutnik 6"/>
          <p:cNvSpPr/>
          <p:nvPr userDrawn="1"/>
        </p:nvSpPr>
        <p:spPr>
          <a:xfrm>
            <a:off x="0" y="6355635"/>
            <a:ext cx="12192000" cy="480593"/>
          </a:xfrm>
          <a:prstGeom prst="rect">
            <a:avLst/>
          </a:prstGeom>
          <a:solidFill>
            <a:srgbClr val="F4F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9" name="Slika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75063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787" y="6380287"/>
            <a:ext cx="1646026" cy="43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2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4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e-sfera.hr/dodatni-digitalni-sadrzaji/00ba7d91-e034-492a-b80a-57d7221f0ed2/assets/interactivity/kviz_a_1/index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00ba7d91-e034-492a-b80a-57d7221f0ed2/assets/interactivity/kviz_b_3/index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662646" y="2424408"/>
            <a:ext cx="9144000" cy="1655762"/>
          </a:xfrm>
        </p:spPr>
        <p:txBody>
          <a:bodyPr>
            <a:normAutofit/>
          </a:bodyPr>
          <a:lstStyle/>
          <a:p>
            <a:r>
              <a:rPr lang="hr-HR" sz="4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ef" panose="00000500000000000000" pitchFamily="2" charset="-79"/>
              </a:rPr>
              <a:t>Brzina </a:t>
            </a:r>
            <a:endParaRPr lang="hr-HR" sz="44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lef" panose="00000500000000000000" pitchFamily="2" charset="-79"/>
            </a:endParaRPr>
          </a:p>
        </p:txBody>
      </p:sp>
      <p:sp>
        <p:nvSpPr>
          <p:cNvPr id="4" name="TekstniOkvir 3"/>
          <p:cNvSpPr txBox="1"/>
          <p:nvPr/>
        </p:nvSpPr>
        <p:spPr>
          <a:xfrm>
            <a:off x="8472196" y="5411755"/>
            <a:ext cx="3088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ef" panose="00000500000000000000" pitchFamily="2" charset="-79"/>
              </a:rPr>
              <a:t>GIBANJE I SILA  </a:t>
            </a:r>
            <a:endParaRPr lang="hr-HR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lef" panose="00000500000000000000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0045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115968"/>
              </p:ext>
            </p:extLst>
          </p:nvPr>
        </p:nvGraphicFramePr>
        <p:xfrm>
          <a:off x="2480256" y="4121239"/>
          <a:ext cx="6255602" cy="1366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Jednadžba" r:id="rId3" imgW="1866600" imgH="419040" progId="Equation.3">
                  <p:embed/>
                </p:oleObj>
              </mc:Choice>
              <mc:Fallback>
                <p:oleObj name="Jednadžba" r:id="rId3" imgW="1866600" imgH="419040" progId="Equation.3">
                  <p:embed/>
                  <p:pic>
                    <p:nvPicPr>
                      <p:cNvPr id="30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0256" y="4121239"/>
                        <a:ext cx="6255602" cy="136619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82351" y="1959222"/>
            <a:ext cx="9341724" cy="14933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hr-HR" sz="3200" dirty="0">
                <a:cs typeface="Arial" pitchFamily="34" charset="0"/>
              </a:rPr>
              <a:t>Brzina je jednaka kvocijentu prijeđenog puta i vremena</a:t>
            </a:r>
          </a:p>
          <a:p>
            <a:pPr algn="ctr">
              <a:lnSpc>
                <a:spcPct val="150000"/>
              </a:lnSpc>
              <a:defRPr/>
            </a:pPr>
            <a:r>
              <a:rPr lang="hr-HR" sz="3200" dirty="0">
                <a:cs typeface="Arial" pitchFamily="34" charset="0"/>
              </a:rPr>
              <a:t>tijekom kojega tijelo prijeđe taj put.</a:t>
            </a:r>
            <a:endParaRPr lang="en-US" sz="3200" dirty="0">
              <a:cs typeface="Arial" pitchFamily="34" charset="0"/>
            </a:endParaRPr>
          </a:p>
        </p:txBody>
      </p:sp>
      <p:sp>
        <p:nvSpPr>
          <p:cNvPr id="1028" name="TextBox 3"/>
          <p:cNvSpPr txBox="1">
            <a:spLocks noChangeArrowheads="1"/>
          </p:cNvSpPr>
          <p:nvPr/>
        </p:nvSpPr>
        <p:spPr bwMode="auto">
          <a:xfrm>
            <a:off x="1352281" y="956395"/>
            <a:ext cx="712201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Kako</a:t>
            </a:r>
            <a:r>
              <a:rPr lang="en-US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određujemo</a:t>
            </a:r>
            <a:r>
              <a:rPr lang="en-US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en-US" sz="40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brzinu</a:t>
            </a:r>
            <a:r>
              <a:rPr lang="hr-HR" sz="4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?  </a:t>
            </a:r>
            <a:endParaRPr lang="en-US" sz="40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7464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1570149" y="837832"/>
            <a:ext cx="50583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Mjerna</a:t>
            </a:r>
            <a:r>
              <a:rPr lang="en-US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j</a:t>
            </a:r>
            <a:r>
              <a:rPr lang="hr-HR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edinica  brzin</a:t>
            </a:r>
            <a:r>
              <a:rPr lang="en-US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e</a:t>
            </a:r>
            <a:r>
              <a:rPr lang="hr-HR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endParaRPr lang="en-US" sz="40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1082350" y="1970468"/>
            <a:ext cx="4841931" cy="22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hr-HR" altLang="sr-Latn-RS" sz="3200" dirty="0">
                <a:latin typeface="+mn-lt"/>
                <a:cs typeface="Arial" panose="020B0604020202020204" pitchFamily="34" charset="0"/>
              </a:rPr>
              <a:t>Jedinica brzine </a:t>
            </a:r>
          </a:p>
          <a:p>
            <a:pPr marL="342900" indent="-342900">
              <a:lnSpc>
                <a:spcPct val="150000"/>
              </a:lnSpc>
              <a:buSzPct val="70000"/>
              <a:buFont typeface="Wingdings" panose="05000000000000000000" pitchFamily="2" charset="2"/>
              <a:buChar char="§"/>
            </a:pPr>
            <a:r>
              <a:rPr lang="hr-HR" altLang="sr-Latn-RS" sz="3200" dirty="0">
                <a:latin typeface="+mn-lt"/>
                <a:cs typeface="Arial" panose="020B0604020202020204" pitchFamily="34" charset="0"/>
              </a:rPr>
              <a:t> metar u sekundi  </a:t>
            </a:r>
            <a:r>
              <a:rPr lang="hr-HR" altLang="sr-Latn-RS" sz="3200" b="1" dirty="0">
                <a:latin typeface="+mn-lt"/>
                <a:cs typeface="Arial" panose="020B0604020202020204" pitchFamily="34" charset="0"/>
              </a:rPr>
              <a:t>m/s</a:t>
            </a:r>
            <a:r>
              <a:rPr lang="hr-HR" altLang="sr-Latn-RS" sz="3200" dirty="0">
                <a:latin typeface="+mn-lt"/>
                <a:cs typeface="Arial" panose="020B0604020202020204" pitchFamily="34" charset="0"/>
              </a:rPr>
              <a:t>  </a:t>
            </a:r>
          </a:p>
          <a:p>
            <a:pPr marL="342900" indent="-342900">
              <a:lnSpc>
                <a:spcPct val="150000"/>
              </a:lnSpc>
              <a:buSzPct val="70000"/>
              <a:buFont typeface="Wingdings" panose="05000000000000000000" pitchFamily="2" charset="2"/>
              <a:buChar char="§"/>
            </a:pPr>
            <a:r>
              <a:rPr lang="hr-HR" altLang="sr-Latn-RS" sz="3200" dirty="0">
                <a:latin typeface="+mn-lt"/>
                <a:cs typeface="Arial" panose="020B0604020202020204" pitchFamily="34" charset="0"/>
              </a:rPr>
              <a:t> kilometar na sat  </a:t>
            </a:r>
            <a:r>
              <a:rPr lang="hr-HR" altLang="sr-Latn-RS" sz="3200" b="1" dirty="0">
                <a:latin typeface="+mn-lt"/>
                <a:cs typeface="Arial" panose="020B0604020202020204" pitchFamily="34" charset="0"/>
              </a:rPr>
              <a:t>km/h</a:t>
            </a:r>
            <a:endParaRPr lang="en-US" altLang="sr-Latn-RS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4102" name="Picture 6" descr="brzinomj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353" y="2316050"/>
            <a:ext cx="3300413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vijezda s 5 krakova 7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0406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1251553" y="896649"/>
            <a:ext cx="71287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Veza </a:t>
            </a:r>
            <a:r>
              <a:rPr lang="en-US" sz="40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iz</a:t>
            </a:r>
            <a:r>
              <a:rPr lang="hr-HR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među jedin</a:t>
            </a:r>
            <a:r>
              <a:rPr lang="en-US" sz="40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ica</a:t>
            </a:r>
            <a:r>
              <a:rPr lang="en-US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km/h </a:t>
            </a:r>
            <a:r>
              <a:rPr lang="en-US" sz="40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i</a:t>
            </a:r>
            <a:r>
              <a:rPr lang="en-US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m/s 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769988"/>
              </p:ext>
            </p:extLst>
          </p:nvPr>
        </p:nvGraphicFramePr>
        <p:xfrm>
          <a:off x="3875602" y="2373099"/>
          <a:ext cx="3362325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3" imgW="1447560" imgH="419040" progId="Equation.3">
                  <p:embed/>
                </p:oleObj>
              </mc:Choice>
              <mc:Fallback>
                <p:oleObj name="Equation" r:id="rId3" imgW="1447560" imgH="419040" progId="Equation.3">
                  <p:embed/>
                  <p:pic>
                    <p:nvPicPr>
                      <p:cNvPr id="512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5602" y="2373099"/>
                        <a:ext cx="3362325" cy="97313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33CCCC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955616"/>
              </p:ext>
            </p:extLst>
          </p:nvPr>
        </p:nvGraphicFramePr>
        <p:xfrm>
          <a:off x="3096932" y="4114801"/>
          <a:ext cx="4919663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5" imgW="2222280" imgH="761760" progId="Equation.3">
                  <p:embed/>
                </p:oleObj>
              </mc:Choice>
              <mc:Fallback>
                <p:oleObj name="Equation" r:id="rId5" imgW="2222280" imgH="761760" progId="Equation.3">
                  <p:embed/>
                  <p:pic>
                    <p:nvPicPr>
                      <p:cNvPr id="51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6932" y="4114801"/>
                        <a:ext cx="4919663" cy="16859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33CCCC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1220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Box 1"/>
          <p:cNvSpPr txBox="1">
            <a:spLocks noChangeArrowheads="1"/>
          </p:cNvSpPr>
          <p:nvPr/>
        </p:nvSpPr>
        <p:spPr bwMode="auto">
          <a:xfrm>
            <a:off x="1205936" y="928114"/>
            <a:ext cx="31531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Srednja brzina</a:t>
            </a:r>
            <a:endParaRPr lang="en-US" sz="40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5068" y="1815420"/>
            <a:ext cx="10058400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hr-HR" sz="2800" dirty="0">
                <a:solidFill>
                  <a:srgbClr val="000000"/>
                </a:solidFill>
                <a:latin typeface="Lato"/>
              </a:rPr>
              <a:t>Srednja brzina </a:t>
            </a:r>
            <a:r>
              <a:rPr lang="hr-HR" sz="2800" dirty="0" smtClean="0">
                <a:solidFill>
                  <a:srgbClr val="000000"/>
                </a:solidFill>
                <a:latin typeface="Lato"/>
              </a:rPr>
              <a:t>kvocijent </a:t>
            </a:r>
            <a:r>
              <a:rPr lang="hr-HR" sz="2800" dirty="0">
                <a:solidFill>
                  <a:srgbClr val="000000"/>
                </a:solidFill>
                <a:latin typeface="Lato"/>
              </a:rPr>
              <a:t>je ukupne duljine prijeđenog puta i ukupnog vremena tijekom kojeg tijelo prevali taj put. </a:t>
            </a:r>
            <a:endParaRPr lang="hr-HR" sz="2800" dirty="0" smtClean="0">
              <a:solidFill>
                <a:srgbClr val="000000"/>
              </a:solidFill>
              <a:latin typeface="Lato"/>
            </a:endParaRPr>
          </a:p>
          <a:p>
            <a:pPr algn="ctr"/>
            <a:r>
              <a:rPr lang="hr-HR" sz="2800" dirty="0">
                <a:solidFill>
                  <a:srgbClr val="000000"/>
                </a:solidFill>
                <a:latin typeface="Lato"/>
              </a:rPr>
              <a:t>	</a:t>
            </a:r>
            <a:endParaRPr lang="hr-HR" sz="2800" dirty="0" smtClean="0">
              <a:solidFill>
                <a:srgbClr val="000000"/>
              </a:solidFill>
              <a:latin typeface="Lato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609346"/>
              </p:ext>
            </p:extLst>
          </p:nvPr>
        </p:nvGraphicFramePr>
        <p:xfrm>
          <a:off x="1549112" y="3222387"/>
          <a:ext cx="3144096" cy="1025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Jednadžba" r:id="rId3" imgW="1104840" imgH="380880" progId="Equation.3">
                  <p:embed/>
                </p:oleObj>
              </mc:Choice>
              <mc:Fallback>
                <p:oleObj name="Jednadžba" r:id="rId3" imgW="1104840" imgH="380880" progId="Equation.3">
                  <p:embed/>
                  <p:pic>
                    <p:nvPicPr>
                      <p:cNvPr id="614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112" y="3222387"/>
                        <a:ext cx="3144096" cy="102552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025499"/>
              </p:ext>
            </p:extLst>
          </p:nvPr>
        </p:nvGraphicFramePr>
        <p:xfrm>
          <a:off x="5124454" y="3523446"/>
          <a:ext cx="4877915" cy="1370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Jednadžba" r:id="rId5" imgW="1536480" imgH="431640" progId="Equation.3">
                  <p:embed/>
                </p:oleObj>
              </mc:Choice>
              <mc:Fallback>
                <p:oleObj name="Jednadžba" r:id="rId5" imgW="1536480" imgH="431640" progId="Equation.3">
                  <p:embed/>
                  <p:pic>
                    <p:nvPicPr>
                      <p:cNvPr id="614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4454" y="3523446"/>
                        <a:ext cx="4877915" cy="1370526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TextBox 2"/>
          <p:cNvSpPr txBox="1">
            <a:spLocks noChangeArrowheads="1"/>
          </p:cNvSpPr>
          <p:nvPr/>
        </p:nvSpPr>
        <p:spPr bwMode="auto">
          <a:xfrm>
            <a:off x="1422670" y="4893972"/>
            <a:ext cx="4431598" cy="1318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l-GR" altLang="sr-Latn-RS" sz="2800" dirty="0">
                <a:latin typeface="+mn-lt"/>
                <a:cs typeface="Arial" panose="020B0604020202020204" pitchFamily="34" charset="0"/>
              </a:rPr>
              <a:t>Δ</a:t>
            </a:r>
            <a:r>
              <a:rPr lang="hr-HR" altLang="sr-Latn-RS" sz="2800" i="1" dirty="0">
                <a:latin typeface="+mn-lt"/>
                <a:cs typeface="Arial" panose="020B0604020202020204" pitchFamily="34" charset="0"/>
              </a:rPr>
              <a:t>t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 – vremenski interval  </a:t>
            </a: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         </a:t>
            </a:r>
          </a:p>
          <a:p>
            <a:pPr>
              <a:lnSpc>
                <a:spcPct val="150000"/>
              </a:lnSpc>
            </a:pP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Δ</a:t>
            </a:r>
            <a:r>
              <a:rPr lang="en-US" altLang="sr-Latn-RS" sz="2800" i="1" dirty="0">
                <a:latin typeface="+mn-lt"/>
                <a:cs typeface="Arial" panose="020B0604020202020204" pitchFamily="34" charset="0"/>
              </a:rPr>
              <a:t>s –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interval puta</a:t>
            </a:r>
          </a:p>
        </p:txBody>
      </p:sp>
      <p:sp>
        <p:nvSpPr>
          <p:cNvPr id="9" name="Zvijezda s 5 krakova 8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2683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1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Box 1"/>
          <p:cNvSpPr txBox="1">
            <a:spLocks noChangeArrowheads="1"/>
          </p:cNvSpPr>
          <p:nvPr/>
        </p:nvSpPr>
        <p:spPr bwMode="auto">
          <a:xfrm>
            <a:off x="1082351" y="807055"/>
            <a:ext cx="39085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Trenutačna</a:t>
            </a:r>
            <a:r>
              <a:rPr lang="en-US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brzina</a:t>
            </a:r>
            <a:endParaRPr lang="en-US" sz="40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82351" y="1576496"/>
            <a:ext cx="9940285" cy="2031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dirty="0" err="1">
                <a:cs typeface="Arial" pitchFamily="34" charset="0"/>
              </a:rPr>
              <a:t>Trenutačnom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brzinom</a:t>
            </a:r>
            <a:r>
              <a:rPr lang="en-US" sz="2800" dirty="0">
                <a:cs typeface="Arial" pitchFamily="34" charset="0"/>
              </a:rPr>
              <a:t> u </a:t>
            </a:r>
            <a:r>
              <a:rPr lang="en-US" sz="2800" dirty="0" err="1">
                <a:cs typeface="Arial" pitchFamily="34" charset="0"/>
              </a:rPr>
              <a:t>nekom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 smtClean="0">
                <a:cs typeface="Arial" pitchFamily="34" charset="0"/>
              </a:rPr>
              <a:t>trenutku</a:t>
            </a:r>
            <a:r>
              <a:rPr lang="hr-HR" sz="2800" dirty="0" smtClean="0">
                <a:cs typeface="Arial" pitchFamily="34" charset="0"/>
              </a:rPr>
              <a:t> </a:t>
            </a:r>
            <a:r>
              <a:rPr lang="en-US" sz="2800" i="1" dirty="0" smtClean="0">
                <a:cs typeface="Arial" pitchFamily="34" charset="0"/>
              </a:rPr>
              <a:t>t</a:t>
            </a:r>
            <a:r>
              <a:rPr lang="en-US" sz="2800" dirty="0" smtClean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nazivamo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srednju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 smtClean="0">
                <a:cs typeface="Arial" pitchFamily="34" charset="0"/>
              </a:rPr>
              <a:t>brzinu</a:t>
            </a:r>
            <a:endParaRPr lang="hr-HR" sz="2800" dirty="0" smtClean="0">
              <a:cs typeface="Arial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800" dirty="0" smtClean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koju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tijelo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ima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tijekom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vrlo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 smtClean="0">
                <a:cs typeface="Arial" pitchFamily="34" charset="0"/>
              </a:rPr>
              <a:t>kratkoga</a:t>
            </a:r>
            <a:r>
              <a:rPr lang="hr-HR" sz="2800" dirty="0">
                <a:cs typeface="Arial" pitchFamily="34" charset="0"/>
              </a:rPr>
              <a:t> </a:t>
            </a:r>
            <a:r>
              <a:rPr lang="en-US" sz="2800" dirty="0" err="1" smtClean="0">
                <a:cs typeface="Arial" pitchFamily="34" charset="0"/>
              </a:rPr>
              <a:t>vremenskog</a:t>
            </a:r>
            <a:r>
              <a:rPr lang="en-US" sz="2800" dirty="0" smtClean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intervala</a:t>
            </a:r>
            <a:r>
              <a:rPr lang="en-US" sz="2800" dirty="0">
                <a:cs typeface="Arial" pitchFamily="34" charset="0"/>
              </a:rPr>
              <a:t>, </a:t>
            </a:r>
            <a:endParaRPr lang="hr-HR" sz="2800" dirty="0" smtClean="0">
              <a:cs typeface="Arial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800" dirty="0" smtClean="0">
                <a:cs typeface="Arial" pitchFamily="34" charset="0"/>
              </a:rPr>
              <a:t>od </a:t>
            </a:r>
            <a:r>
              <a:rPr lang="en-US" sz="2800" dirty="0" err="1">
                <a:cs typeface="Arial" pitchFamily="34" charset="0"/>
              </a:rPr>
              <a:t>trenutka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i="1" dirty="0">
                <a:cs typeface="Arial" pitchFamily="34" charset="0"/>
              </a:rPr>
              <a:t>t </a:t>
            </a:r>
            <a:r>
              <a:rPr lang="en-US" sz="2800" dirty="0">
                <a:cs typeface="Arial" pitchFamily="34" charset="0"/>
              </a:rPr>
              <a:t>do </a:t>
            </a:r>
            <a:r>
              <a:rPr lang="en-US" sz="2800" dirty="0" err="1">
                <a:cs typeface="Arial" pitchFamily="34" charset="0"/>
              </a:rPr>
              <a:t>nekog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vrlo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bliskog</a:t>
            </a:r>
            <a:r>
              <a:rPr lang="en-US" sz="2800" dirty="0">
                <a:cs typeface="Arial" pitchFamily="34" charset="0"/>
              </a:rPr>
              <a:t>, </a:t>
            </a:r>
            <a:r>
              <a:rPr lang="en-US" sz="2800" dirty="0" err="1" smtClean="0">
                <a:cs typeface="Arial" pitchFamily="34" charset="0"/>
              </a:rPr>
              <a:t>samo</a:t>
            </a:r>
            <a:r>
              <a:rPr lang="hr-HR" sz="2800" dirty="0" smtClean="0">
                <a:cs typeface="Arial" pitchFamily="34" charset="0"/>
              </a:rPr>
              <a:t> </a:t>
            </a:r>
            <a:r>
              <a:rPr lang="en-US" sz="2800" dirty="0" err="1" smtClean="0">
                <a:cs typeface="Arial" pitchFamily="34" charset="0"/>
              </a:rPr>
              <a:t>malo</a:t>
            </a:r>
            <a:r>
              <a:rPr lang="en-US" sz="2800" dirty="0" smtClean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kasnijeg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trenutka</a:t>
            </a:r>
            <a:r>
              <a:rPr lang="en-US" sz="2800" dirty="0">
                <a:cs typeface="Arial" pitchFamily="34" charset="0"/>
              </a:rPr>
              <a:t>.</a:t>
            </a:r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273" y="3790613"/>
            <a:ext cx="230505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Box 9"/>
          <p:cNvSpPr txBox="1">
            <a:spLocks noChangeArrowheads="1"/>
          </p:cNvSpPr>
          <p:nvPr/>
        </p:nvSpPr>
        <p:spPr bwMode="auto">
          <a:xfrm>
            <a:off x="2061652" y="5545769"/>
            <a:ext cx="7981682" cy="58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sr-Latn-RS" sz="2400" dirty="0" err="1">
                <a:latin typeface="+mn-lt"/>
                <a:cs typeface="Arial" panose="020B0604020202020204" pitchFamily="34" charset="0"/>
              </a:rPr>
              <a:t>Trenutačnu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400" dirty="0" err="1">
                <a:latin typeface="+mn-lt"/>
                <a:cs typeface="Arial" panose="020B0604020202020204" pitchFamily="34" charset="0"/>
              </a:rPr>
              <a:t>brzinu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 u </a:t>
            </a:r>
            <a:r>
              <a:rPr lang="en-US" altLang="sr-Latn-RS" sz="2400" dirty="0" err="1">
                <a:latin typeface="+mn-lt"/>
                <a:cs typeface="Arial" panose="020B0604020202020204" pitchFamily="34" charset="0"/>
              </a:rPr>
              <a:t>automobilu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  </a:t>
            </a:r>
            <a:r>
              <a:rPr lang="en-US" altLang="sr-Latn-RS" sz="2400" dirty="0" err="1">
                <a:latin typeface="+mn-lt"/>
                <a:cs typeface="Arial" panose="020B0604020202020204" pitchFamily="34" charset="0"/>
              </a:rPr>
              <a:t>očitavamo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400" dirty="0" err="1">
                <a:latin typeface="+mn-lt"/>
                <a:cs typeface="Arial" panose="020B0604020202020204" pitchFamily="34" charset="0"/>
              </a:rPr>
              <a:t>na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400" dirty="0" err="1">
                <a:latin typeface="+mn-lt"/>
                <a:cs typeface="Arial" panose="020B0604020202020204" pitchFamily="34" charset="0"/>
              </a:rPr>
              <a:t>mjeraču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400" dirty="0" err="1">
                <a:latin typeface="+mn-lt"/>
                <a:cs typeface="Arial" panose="020B0604020202020204" pitchFamily="34" charset="0"/>
              </a:rPr>
              <a:t>brzine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.</a:t>
            </a:r>
            <a:endParaRPr lang="hr-HR" altLang="sr-Latn-RS" sz="24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Zvijezda s 5 krakova 5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2733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7887" y="1509356"/>
            <a:ext cx="10452260" cy="141051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hr-HR" sz="2800" dirty="0" smtClean="0">
                <a:cs typeface="Arial" pitchFamily="34" charset="0"/>
              </a:rPr>
              <a:t>Kolika </a:t>
            </a:r>
            <a:r>
              <a:rPr lang="hr-HR" sz="3200" dirty="0" smtClean="0">
                <a:cs typeface="Arial" pitchFamily="34" charset="0"/>
              </a:rPr>
              <a:t>je</a:t>
            </a:r>
            <a:r>
              <a:rPr lang="hr-HR" sz="2800" dirty="0" smtClean="0">
                <a:cs typeface="Arial" pitchFamily="34" charset="0"/>
              </a:rPr>
              <a:t> srednja brzina gibanja tijela ako ono za 15 minuta prevali put dug 1,8 km? </a:t>
            </a:r>
            <a:endParaRPr lang="hr-HR" sz="2800" dirty="0">
              <a:cs typeface="Arial" pitchFamily="34" charset="0"/>
            </a:endParaRPr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1287887" y="2743688"/>
            <a:ext cx="663243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sr-Latn-RS" sz="2000" i="1" dirty="0"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hr-HR" altLang="sr-Latn-RS" sz="2400" dirty="0" smtClean="0">
                <a:latin typeface="+mn-lt"/>
                <a:cs typeface="Arial" panose="020B0604020202020204" pitchFamily="34" charset="0"/>
              </a:rPr>
              <a:t>s = 1,8 km = 1800 m</a:t>
            </a:r>
          </a:p>
          <a:p>
            <a:pPr>
              <a:lnSpc>
                <a:spcPct val="150000"/>
              </a:lnSpc>
            </a:pPr>
            <a:r>
              <a:rPr lang="hr-HR" altLang="sr-Latn-RS" sz="2400" dirty="0" smtClean="0">
                <a:latin typeface="+mn-lt"/>
                <a:cs typeface="Arial" panose="020B0604020202020204" pitchFamily="34" charset="0"/>
              </a:rPr>
              <a:t>t = 15 min = 900 s</a:t>
            </a:r>
            <a:endParaRPr lang="en-US" altLang="sr-Latn-RS" sz="2800" dirty="0"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sr-Latn-RS" sz="2400" i="1" dirty="0" smtClean="0">
                <a:latin typeface="+mn-lt"/>
                <a:cs typeface="Arial" panose="020B0604020202020204" pitchFamily="34" charset="0"/>
              </a:rPr>
              <a:t>v</a:t>
            </a:r>
            <a:r>
              <a:rPr lang="en-US" altLang="sr-Latn-RS" sz="24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= </a:t>
            </a:r>
            <a:r>
              <a:rPr lang="en-US" altLang="sr-Latn-RS" sz="2400" i="1" dirty="0">
                <a:latin typeface="+mn-lt"/>
                <a:cs typeface="Arial" panose="020B0604020202020204" pitchFamily="34" charset="0"/>
              </a:rPr>
              <a:t>s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/</a:t>
            </a:r>
            <a:r>
              <a:rPr lang="en-US" altLang="sr-Latn-RS" sz="2400" i="1" dirty="0">
                <a:latin typeface="+mn-lt"/>
                <a:cs typeface="Arial" panose="020B0604020202020204" pitchFamily="34" charset="0"/>
              </a:rPr>
              <a:t>t = </a:t>
            </a:r>
            <a:r>
              <a:rPr lang="hr-HR" altLang="sr-Latn-RS" sz="2400" dirty="0" smtClean="0">
                <a:latin typeface="+mn-lt"/>
                <a:cs typeface="Arial" panose="020B0604020202020204" pitchFamily="34" charset="0"/>
              </a:rPr>
              <a:t>1800</a:t>
            </a:r>
            <a:r>
              <a:rPr lang="en-US" altLang="sr-Latn-RS" sz="24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m/ </a:t>
            </a:r>
            <a:r>
              <a:rPr lang="hr-HR" altLang="sr-Latn-RS" sz="2400" dirty="0" smtClean="0">
                <a:latin typeface="+mn-lt"/>
                <a:cs typeface="Arial" panose="020B0604020202020204" pitchFamily="34" charset="0"/>
              </a:rPr>
              <a:t>900</a:t>
            </a:r>
            <a:r>
              <a:rPr lang="en-US" altLang="sr-Latn-RS" sz="24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s</a:t>
            </a:r>
          </a:p>
          <a:p>
            <a:pPr>
              <a:lnSpc>
                <a:spcPct val="150000"/>
              </a:lnSpc>
            </a:pPr>
            <a:r>
              <a:rPr lang="en-US" altLang="sr-Latn-RS" sz="2400" i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400" i="1" dirty="0" smtClean="0">
                <a:latin typeface="+mn-lt"/>
                <a:cs typeface="Arial" panose="020B0604020202020204" pitchFamily="34" charset="0"/>
              </a:rPr>
              <a:t>v</a:t>
            </a:r>
            <a:r>
              <a:rPr lang="hr-HR" altLang="sr-Latn-RS" sz="2400" i="1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400" dirty="0" smtClean="0">
                <a:latin typeface="+mn-lt"/>
                <a:cs typeface="Arial" panose="020B0604020202020204" pitchFamily="34" charset="0"/>
              </a:rPr>
              <a:t>= </a:t>
            </a:r>
            <a:r>
              <a:rPr lang="hr-HR" altLang="sr-Latn-RS" sz="2400" dirty="0" smtClean="0">
                <a:latin typeface="+mn-lt"/>
                <a:cs typeface="Arial" panose="020B0604020202020204" pitchFamily="34" charset="0"/>
              </a:rPr>
              <a:t>2</a:t>
            </a:r>
            <a:r>
              <a:rPr lang="en-US" altLang="sr-Latn-RS" sz="24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400" dirty="0">
                <a:latin typeface="+mn-lt"/>
                <a:cs typeface="Arial" panose="020B0604020202020204" pitchFamily="34" charset="0"/>
              </a:rPr>
              <a:t>m/s</a:t>
            </a:r>
          </a:p>
          <a:p>
            <a:pPr>
              <a:lnSpc>
                <a:spcPct val="150000"/>
              </a:lnSpc>
            </a:pPr>
            <a:r>
              <a:rPr lang="en-US" altLang="sr-Latn-RS" sz="2400" dirty="0" smtClean="0">
                <a:latin typeface="+mn-lt"/>
                <a:cs typeface="Arial" panose="020B0604020202020204" pitchFamily="34" charset="0"/>
              </a:rPr>
              <a:t>             </a:t>
            </a:r>
            <a:endParaRPr lang="en-US" altLang="sr-Latn-RS" sz="24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sp>
        <p:nvSpPr>
          <p:cNvPr id="2" name="TekstniOkvir 1"/>
          <p:cNvSpPr txBox="1"/>
          <p:nvPr/>
        </p:nvSpPr>
        <p:spPr>
          <a:xfrm>
            <a:off x="1287887" y="863025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Primjer</a:t>
            </a:r>
            <a:r>
              <a:rPr lang="hr-HR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endParaRPr lang="hr-HR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087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ični oblačić 3"/>
          <p:cNvSpPr/>
          <p:nvPr/>
        </p:nvSpPr>
        <p:spPr>
          <a:xfrm>
            <a:off x="10698706" y="98006"/>
            <a:ext cx="1427327" cy="940061"/>
          </a:xfrm>
          <a:prstGeom prst="cloudCallou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Akcijski gumb: Pomoć 4">
            <a:hlinkClick r:id="" action="ppaction://noaction" highlightClick="1"/>
          </p:cNvPr>
          <p:cNvSpPr/>
          <p:nvPr/>
        </p:nvSpPr>
        <p:spPr>
          <a:xfrm>
            <a:off x="11026253" y="314170"/>
            <a:ext cx="655094" cy="507732"/>
          </a:xfrm>
          <a:prstGeom prst="actionButtonHelp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>
              <a:noFill/>
            </a:endParaRPr>
          </a:p>
        </p:txBody>
      </p:sp>
      <p:sp>
        <p:nvSpPr>
          <p:cNvPr id="6" name="Naslov 1"/>
          <p:cNvSpPr txBox="1">
            <a:spLocks/>
          </p:cNvSpPr>
          <p:nvPr/>
        </p:nvSpPr>
        <p:spPr>
          <a:xfrm>
            <a:off x="1392072" y="802951"/>
            <a:ext cx="11558516" cy="9400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lef" panose="00000500000000000000" pitchFamily="2" charset="-79"/>
              </a:rPr>
              <a:t>Jeste li razumjeli?</a:t>
            </a:r>
            <a:endParaRPr lang="hr-HR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lef" panose="00000500000000000000" pitchFamily="2" charset="-79"/>
            </a:endParaRPr>
          </a:p>
        </p:txBody>
      </p:sp>
      <p:sp>
        <p:nvSpPr>
          <p:cNvPr id="8" name="Zvijezda s 5 krakova 7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sp>
        <p:nvSpPr>
          <p:cNvPr id="7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1392072" y="1838504"/>
            <a:ext cx="7600607" cy="299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Što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je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brzina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>
                <a:latin typeface="+mn-lt"/>
                <a:cs typeface="Arial" panose="020B0604020202020204" pitchFamily="34" charset="0"/>
              </a:rPr>
              <a:t>U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kojim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mjernim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jedinicama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izražavamo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brzinu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Što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je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srednja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brzina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Što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je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trenutačna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dirty="0" err="1">
                <a:latin typeface="+mn-lt"/>
                <a:cs typeface="Arial" panose="020B0604020202020204" pitchFamily="34" charset="0"/>
              </a:rPr>
              <a:t>brzina</a:t>
            </a:r>
            <a:r>
              <a:rPr lang="en-US" altLang="sr-Latn-RS" dirty="0">
                <a:latin typeface="+mn-lt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0777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132269" y="1040102"/>
            <a:ext cx="10363199" cy="1156192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  <a:spcBef>
                <a:spcPts val="1000"/>
              </a:spcBef>
            </a:pPr>
            <a:r>
              <a:rPr lang="hr-HR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n-ea"/>
                <a:cs typeface="+mn-cs"/>
              </a:rPr>
              <a:t>Klikom na sličicu pristupi kvizu kojim ćeš provjeriti znanje.</a:t>
            </a:r>
            <a:br>
              <a:rPr lang="hr-HR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n-ea"/>
                <a:cs typeface="+mn-cs"/>
              </a:rPr>
            </a:br>
            <a:endParaRPr lang="hr-HR" sz="28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Zvijezda s 5 krakova 5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pic>
        <p:nvPicPr>
          <p:cNvPr id="7" name="Picture 5" descr="List, Icon, Symbol, Paper, Sign, Flat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502" y="1987829"/>
            <a:ext cx="32385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List, Icon, Symbol, Paper, Sign, Flat">
            <a:hlinkClick r:id="rId4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491" y="1987829"/>
            <a:ext cx="32385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niOkvir 4"/>
          <p:cNvSpPr txBox="1"/>
          <p:nvPr/>
        </p:nvSpPr>
        <p:spPr>
          <a:xfrm>
            <a:off x="2949262" y="2464227"/>
            <a:ext cx="1365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Kviz A </a:t>
            </a:r>
            <a:endParaRPr lang="hr-HR" dirty="0"/>
          </a:p>
        </p:txBody>
      </p:sp>
      <p:sp>
        <p:nvSpPr>
          <p:cNvPr id="9" name="TekstniOkvir 8"/>
          <p:cNvSpPr txBox="1"/>
          <p:nvPr/>
        </p:nvSpPr>
        <p:spPr>
          <a:xfrm>
            <a:off x="7364568" y="2442831"/>
            <a:ext cx="1365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Kviz B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2290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4"/>
          <p:cNvSpPr txBox="1">
            <a:spLocks noChangeArrowheads="1"/>
          </p:cNvSpPr>
          <p:nvPr/>
        </p:nvSpPr>
        <p:spPr bwMode="auto">
          <a:xfrm>
            <a:off x="1082351" y="1731955"/>
            <a:ext cx="954324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SzPct val="80000"/>
            </a:pPr>
            <a:r>
              <a:rPr lang="hr-HR" sz="2400" dirty="0">
                <a:solidFill>
                  <a:srgbClr val="000000"/>
                </a:solidFill>
                <a:latin typeface="+mn-lt"/>
              </a:rPr>
              <a:t>Hana i Lovro organizirali su utrku na stotinu metara na školskom igralištu. </a:t>
            </a:r>
          </a:p>
          <a:p>
            <a:pPr>
              <a:lnSpc>
                <a:spcPct val="150000"/>
              </a:lnSpc>
              <a:buSzPct val="80000"/>
            </a:pPr>
            <a:r>
              <a:rPr lang="hr-HR" sz="2400" dirty="0" smtClean="0">
                <a:solidFill>
                  <a:srgbClr val="000000"/>
                </a:solidFill>
                <a:latin typeface="+mn-lt"/>
              </a:rPr>
              <a:t>Kako </a:t>
            </a:r>
            <a:r>
              <a:rPr lang="hr-HR" sz="2400" dirty="0">
                <a:solidFill>
                  <a:srgbClr val="000000"/>
                </a:solidFill>
                <a:latin typeface="+mn-lt"/>
              </a:rPr>
              <a:t>će Hana i Lovro odrediti tko je najbrži? </a:t>
            </a:r>
            <a:endParaRPr lang="hr-HR" sz="2400" dirty="0" smtClean="0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150000"/>
              </a:lnSpc>
              <a:buSzPct val="80000"/>
            </a:pPr>
            <a:r>
              <a:rPr lang="hr-HR" altLang="sr-Latn-RS" sz="2400" dirty="0" smtClean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Što moraju mjeriti? </a:t>
            </a:r>
            <a:endParaRPr lang="en-US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sp>
        <p:nvSpPr>
          <p:cNvPr id="2" name="TekstniOkvir 1"/>
          <p:cNvSpPr txBox="1"/>
          <p:nvPr/>
        </p:nvSpPr>
        <p:spPr>
          <a:xfrm>
            <a:off x="1196662" y="1085624"/>
            <a:ext cx="3594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Razmislite! </a:t>
            </a:r>
            <a:endParaRPr lang="hr-HR" sz="40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6626" y="3744605"/>
            <a:ext cx="3904790" cy="232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0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1472528" y="971867"/>
            <a:ext cx="30239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Što je </a:t>
            </a:r>
            <a:r>
              <a:rPr lang="hr-HR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gibanje? </a:t>
            </a:r>
            <a:endParaRPr lang="en-US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082351" y="1618198"/>
            <a:ext cx="9852070" cy="149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SzPct val="70000"/>
            </a:pPr>
            <a:r>
              <a:rPr lang="hr-HR" altLang="sr-Latn-RS" sz="3200" dirty="0" smtClean="0">
                <a:latin typeface="+mn-lt"/>
                <a:cs typeface="Arial" panose="020B0604020202020204" pitchFamily="34" charset="0"/>
              </a:rPr>
              <a:t>Tijelo se giba kada mijenja položaj u donosu na neko drugo tijelo dok se giba.  </a:t>
            </a:r>
            <a:endParaRPr lang="en-US" altLang="sr-Latn-RS" sz="32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pic>
        <p:nvPicPr>
          <p:cNvPr id="5122" name="Picture 2" descr="https://www.e-sfera.hr/dodatni-digitalni-sadrzaji/00ba7d91-e034-492a-b80a-57d7221f0ed2/assets/image/brinco-r_e_3puta2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935" y="3311853"/>
            <a:ext cx="4005588" cy="266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76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96954" y="703798"/>
            <a:ext cx="10056845" cy="986890"/>
          </a:xfrm>
        </p:spPr>
        <p:txBody>
          <a:bodyPr/>
          <a:lstStyle/>
          <a:p>
            <a:r>
              <a:rPr lang="hr-HR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Put </a:t>
            </a:r>
            <a:endParaRPr lang="hr-HR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29884" y="4060286"/>
            <a:ext cx="4657725" cy="1250932"/>
          </a:xfrm>
          <a:prstGeom prst="rect">
            <a:avLst/>
          </a:prstGeom>
        </p:spPr>
      </p:pic>
      <p:sp>
        <p:nvSpPr>
          <p:cNvPr id="6" name="Zvijezda s 5 krakova 5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sp>
        <p:nvSpPr>
          <p:cNvPr id="5" name="Pravokutnik 4"/>
          <p:cNvSpPr/>
          <p:nvPr/>
        </p:nvSpPr>
        <p:spPr>
          <a:xfrm>
            <a:off x="1082351" y="1918953"/>
            <a:ext cx="101222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3200" dirty="0">
                <a:solidFill>
                  <a:srgbClr val="000000"/>
                </a:solidFill>
              </a:rPr>
              <a:t>Prijeđeni put podrazumijeva udaljenost koju tijelo prelazi između početne i konačne točke gibanja. </a:t>
            </a:r>
            <a:r>
              <a:rPr lang="hr-HR" sz="1600" dirty="0">
                <a:solidFill>
                  <a:srgbClr val="000000"/>
                </a:solidFill>
                <a:latin typeface="Lato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44362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82351" y="609823"/>
            <a:ext cx="10515600" cy="1325563"/>
          </a:xfrm>
        </p:spPr>
        <p:txBody>
          <a:bodyPr/>
          <a:lstStyle/>
          <a:p>
            <a:r>
              <a:rPr lang="hr-HR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hr-HR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Pomak </a:t>
            </a:r>
            <a:endParaRPr lang="hr-HR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62782" y="1618198"/>
            <a:ext cx="5726035" cy="4351338"/>
          </a:xfrm>
          <a:prstGeom prst="rect">
            <a:avLst/>
          </a:prstGeom>
        </p:spPr>
      </p:pic>
      <p:sp>
        <p:nvSpPr>
          <p:cNvPr id="4" name="Zvijezda s 5 krakova 3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sp>
        <p:nvSpPr>
          <p:cNvPr id="6" name="Pravokutnik 5"/>
          <p:cNvSpPr/>
          <p:nvPr/>
        </p:nvSpPr>
        <p:spPr>
          <a:xfrm>
            <a:off x="871471" y="2029361"/>
            <a:ext cx="4499019" cy="2970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r-HR" sz="3200" dirty="0">
                <a:solidFill>
                  <a:srgbClr val="000000"/>
                </a:solidFill>
              </a:rPr>
              <a:t>Pomak je pravocrtna udaljenost od početnog do konačnog položaja tijela koje se giba. </a:t>
            </a:r>
            <a:r>
              <a:rPr lang="hr-HR" dirty="0">
                <a:solidFill>
                  <a:srgbClr val="000000"/>
                </a:solidFill>
                <a:latin typeface="Lato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44249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082351" y="837832"/>
            <a:ext cx="886013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hr-HR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Kako brzina ovisi o prijeđenom putu? </a:t>
            </a:r>
            <a:endParaRPr lang="en-US" sz="6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sp>
        <p:nvSpPr>
          <p:cNvPr id="2" name="Pravokutnik 1"/>
          <p:cNvSpPr/>
          <p:nvPr/>
        </p:nvSpPr>
        <p:spPr>
          <a:xfrm>
            <a:off x="1082351" y="1553866"/>
            <a:ext cx="102902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rgbClr val="000000"/>
                </a:solidFill>
              </a:rPr>
              <a:t>Marko i Petar svaki dan na posao odlaze biciklom. Obojica putuju do posla po sat </a:t>
            </a:r>
            <a:r>
              <a:rPr lang="hr-HR" sz="2800" dirty="0" smtClean="0">
                <a:solidFill>
                  <a:srgbClr val="000000"/>
                </a:solidFill>
              </a:rPr>
              <a:t>vremena.</a:t>
            </a:r>
          </a:p>
          <a:p>
            <a:r>
              <a:rPr lang="hr-HR" sz="2800" dirty="0" smtClean="0">
                <a:solidFill>
                  <a:srgbClr val="000000"/>
                </a:solidFill>
              </a:rPr>
              <a:t>Marko </a:t>
            </a:r>
            <a:r>
              <a:rPr lang="hr-HR" sz="2800" dirty="0">
                <a:solidFill>
                  <a:srgbClr val="000000"/>
                </a:solidFill>
              </a:rPr>
              <a:t>prijeđe 11 kilometara, a Petar 9</a:t>
            </a:r>
            <a:r>
              <a:rPr lang="hr-HR" sz="2800" dirty="0" smtClean="0">
                <a:solidFill>
                  <a:srgbClr val="000000"/>
                </a:solidFill>
              </a:rPr>
              <a:t> </a:t>
            </a:r>
            <a:r>
              <a:rPr lang="hr-HR" sz="2800" dirty="0">
                <a:solidFill>
                  <a:srgbClr val="000000"/>
                </a:solidFill>
              </a:rPr>
              <a:t>kilometara. </a:t>
            </a:r>
            <a:endParaRPr lang="hr-HR" sz="2800" dirty="0" smtClean="0">
              <a:solidFill>
                <a:srgbClr val="000000"/>
              </a:solidFill>
            </a:endParaRPr>
          </a:p>
          <a:p>
            <a:r>
              <a:rPr lang="hr-HR" sz="2800" dirty="0">
                <a:solidFill>
                  <a:srgbClr val="000000"/>
                </a:solidFill>
              </a:rPr>
              <a:t>Koji se od njih dvojice giba većom brzinom? </a:t>
            </a:r>
            <a:endParaRPr lang="hr-HR" sz="2800" dirty="0" smtClean="0">
              <a:solidFill>
                <a:srgbClr val="000000"/>
              </a:solidFill>
            </a:endParaRPr>
          </a:p>
          <a:p>
            <a:endParaRPr lang="hr-HR" sz="3200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232" y="3882448"/>
            <a:ext cx="2318302" cy="2387717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886" y="3805956"/>
            <a:ext cx="1930666" cy="2540699"/>
          </a:xfrm>
          <a:prstGeom prst="rect">
            <a:avLst/>
          </a:prstGeom>
        </p:spPr>
      </p:pic>
      <p:sp>
        <p:nvSpPr>
          <p:cNvPr id="7" name="TekstniOkvir 6"/>
          <p:cNvSpPr txBox="1"/>
          <p:nvPr/>
        </p:nvSpPr>
        <p:spPr>
          <a:xfrm>
            <a:off x="740430" y="5855731"/>
            <a:ext cx="1068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Marko </a:t>
            </a:r>
            <a:endParaRPr lang="hr-HR" dirty="0"/>
          </a:p>
        </p:txBody>
      </p:sp>
      <p:sp>
        <p:nvSpPr>
          <p:cNvPr id="10" name="TekstniOkvir 9"/>
          <p:cNvSpPr txBox="1"/>
          <p:nvPr/>
        </p:nvSpPr>
        <p:spPr>
          <a:xfrm>
            <a:off x="8106123" y="5855731"/>
            <a:ext cx="1068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Petar 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1078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82351" y="703798"/>
            <a:ext cx="10515600" cy="1325563"/>
          </a:xfrm>
        </p:spPr>
        <p:txBody>
          <a:bodyPr>
            <a:normAutofit/>
          </a:bodyPr>
          <a:lstStyle/>
          <a:p>
            <a:r>
              <a:rPr lang="hr-HR" sz="4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Zaključujemo! </a:t>
            </a:r>
            <a:endParaRPr lang="hr-HR" sz="40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TextBox 3"/>
          <p:cNvSpPr txBox="1">
            <a:spLocks noGrp="1"/>
          </p:cNvSpPr>
          <p:nvPr>
            <p:ph idx="1"/>
          </p:nvPr>
        </p:nvSpPr>
        <p:spPr>
          <a:xfrm>
            <a:off x="663261" y="3154363"/>
            <a:ext cx="11101587" cy="11069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hr-HR" sz="3200" dirty="0"/>
              <a:t>Brzina </a:t>
            </a:r>
            <a:r>
              <a:rPr lang="hr-HR" sz="3200" dirty="0" smtClean="0"/>
              <a:t>tijela </a:t>
            </a:r>
            <a:r>
              <a:rPr lang="hr-HR" sz="3200" dirty="0"/>
              <a:t>je veća što je prijeđeni </a:t>
            </a:r>
            <a:r>
              <a:rPr lang="hr-HR" sz="3200" dirty="0" smtClean="0"/>
              <a:t>put</a:t>
            </a:r>
          </a:p>
          <a:p>
            <a:pPr marL="0" indent="0" algn="ctr">
              <a:buNone/>
            </a:pPr>
            <a:r>
              <a:rPr lang="hr-HR" sz="3200" dirty="0" smtClean="0"/>
              <a:t> </a:t>
            </a:r>
            <a:r>
              <a:rPr lang="hr-HR" sz="3200" dirty="0"/>
              <a:t>u zadanom vremenu veći. 	</a:t>
            </a:r>
          </a:p>
        </p:txBody>
      </p:sp>
      <p:sp>
        <p:nvSpPr>
          <p:cNvPr id="6" name="Zvijezda s 5 krakova 5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sp>
        <p:nvSpPr>
          <p:cNvPr id="7" name="TekstniOkvir 6"/>
          <p:cNvSpPr txBox="1"/>
          <p:nvPr/>
        </p:nvSpPr>
        <p:spPr>
          <a:xfrm>
            <a:off x="953036" y="1828800"/>
            <a:ext cx="10522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Marko se giba većom brzinom jer je u istom vremenu prešao duži  put. 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126611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99523" y="703798"/>
            <a:ext cx="10515600" cy="1325563"/>
          </a:xfrm>
        </p:spPr>
        <p:txBody>
          <a:bodyPr>
            <a:normAutofit/>
          </a:bodyPr>
          <a:lstStyle/>
          <a:p>
            <a:r>
              <a:rPr lang="hr-HR" sz="4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Kako brzina ovisi o vremenu?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116695" y="1856659"/>
            <a:ext cx="10515600" cy="1947885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Ivana i Mara natječu se u trčanju na </a:t>
            </a:r>
            <a:r>
              <a:rPr lang="hr-HR" dirty="0" smtClean="0"/>
              <a:t>100 </a:t>
            </a:r>
            <a:r>
              <a:rPr lang="hr-HR" dirty="0"/>
              <a:t>metara. </a:t>
            </a:r>
            <a:endParaRPr lang="hr-HR" dirty="0" smtClean="0"/>
          </a:p>
          <a:p>
            <a:pPr marL="0" indent="0">
              <a:buNone/>
            </a:pPr>
            <a:r>
              <a:rPr lang="hr-HR" dirty="0" smtClean="0"/>
              <a:t>Mara pretrči </a:t>
            </a:r>
            <a:r>
              <a:rPr lang="hr-HR" dirty="0"/>
              <a:t>100 metara za 14, a Ivana za 20 sekunda. </a:t>
            </a:r>
          </a:p>
          <a:p>
            <a:pPr marL="0" indent="0">
              <a:buNone/>
            </a:pPr>
            <a:r>
              <a:rPr lang="pl-PL" dirty="0"/>
              <a:t>Koja je od njih dvije brža? </a:t>
            </a:r>
            <a:endParaRPr lang="hr-HR" dirty="0"/>
          </a:p>
        </p:txBody>
      </p:sp>
      <p:sp>
        <p:nvSpPr>
          <p:cNvPr id="4" name="Zvijezda s 5 krakova 3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0497" y="3841323"/>
            <a:ext cx="3466524" cy="223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4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11688" y="500062"/>
            <a:ext cx="10515600" cy="1325563"/>
          </a:xfrm>
        </p:spPr>
        <p:txBody>
          <a:bodyPr>
            <a:normAutofit/>
          </a:bodyPr>
          <a:lstStyle/>
          <a:p>
            <a:r>
              <a:rPr lang="hr-HR" sz="4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Zaključujemo </a:t>
            </a:r>
            <a:endParaRPr lang="hr-HR" sz="40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59243"/>
          </a:xfrm>
        </p:spPr>
        <p:txBody>
          <a:bodyPr/>
          <a:lstStyle/>
          <a:p>
            <a:pPr marL="0" indent="0">
              <a:buNone/>
            </a:pPr>
            <a:r>
              <a:rPr lang="hr-HR" dirty="0" smtClean="0"/>
              <a:t>Mara je brža jer je jednaki put prešla u kraćem vremenu. </a:t>
            </a:r>
            <a:endParaRPr lang="hr-HR" dirty="0"/>
          </a:p>
        </p:txBody>
      </p:sp>
      <p:sp>
        <p:nvSpPr>
          <p:cNvPr id="4" name="Zvijezda s 5 krakova 3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sp>
        <p:nvSpPr>
          <p:cNvPr id="6" name="TextBox 3"/>
          <p:cNvSpPr txBox="1">
            <a:spLocks/>
          </p:cNvSpPr>
          <p:nvPr/>
        </p:nvSpPr>
        <p:spPr>
          <a:xfrm>
            <a:off x="663261" y="3154363"/>
            <a:ext cx="11101587" cy="9787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3200" dirty="0">
                <a:solidFill>
                  <a:srgbClr val="000000"/>
                </a:solidFill>
              </a:rPr>
              <a:t>Brzina tijela to je veća što je kraće vrijeme potrebno da tijelo prijeđe zadani </a:t>
            </a:r>
            <a:r>
              <a:rPr lang="hr-HR" sz="3200" dirty="0" smtClean="0">
                <a:solidFill>
                  <a:srgbClr val="000000"/>
                </a:solidFill>
              </a:rPr>
              <a:t>put.</a:t>
            </a:r>
            <a:r>
              <a:rPr lang="hr-HR" sz="3200" dirty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28426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ija3" id="{DABE7C06-3859-4085-A9F7-3DA94A5CA651}" vid="{1EB91ACA-D9B5-428A-AC3D-F5A39C58D1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Prezentacija3</Template>
  <TotalTime>1740</TotalTime>
  <Words>446</Words>
  <Application>Microsoft Office PowerPoint</Application>
  <PresentationFormat>Široki zaslon</PresentationFormat>
  <Paragraphs>79</Paragraphs>
  <Slides>17</Slides>
  <Notes>0</Notes>
  <HiddenSlides>0</HiddenSlides>
  <MMClips>0</MMClips>
  <ScaleCrop>false</ScaleCrop>
  <HeadingPairs>
    <vt:vector size="8" baseType="variant">
      <vt:variant>
        <vt:lpstr>Korišteni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Uloženi OLE poslužitelji</vt:lpstr>
      </vt:variant>
      <vt:variant>
        <vt:i4>2</vt:i4>
      </vt:variant>
      <vt:variant>
        <vt:lpstr>Naslovi slajdova</vt:lpstr>
      </vt:variant>
      <vt:variant>
        <vt:i4>17</vt:i4>
      </vt:variant>
    </vt:vector>
  </HeadingPairs>
  <TitlesOfParts>
    <vt:vector size="26" baseType="lpstr">
      <vt:lpstr>Alef</vt:lpstr>
      <vt:lpstr>Arial</vt:lpstr>
      <vt:lpstr>Calibri</vt:lpstr>
      <vt:lpstr>Calibri Light</vt:lpstr>
      <vt:lpstr>Lato</vt:lpstr>
      <vt:lpstr>Wingdings</vt:lpstr>
      <vt:lpstr>Tema sustava Office</vt:lpstr>
      <vt:lpstr>Jednadžba</vt:lpstr>
      <vt:lpstr>Equation</vt:lpstr>
      <vt:lpstr>PowerPoint prezentacija</vt:lpstr>
      <vt:lpstr>PowerPoint prezentacija</vt:lpstr>
      <vt:lpstr>PowerPoint prezentacija</vt:lpstr>
      <vt:lpstr>Put </vt:lpstr>
      <vt:lpstr> Pomak </vt:lpstr>
      <vt:lpstr>PowerPoint prezentacija</vt:lpstr>
      <vt:lpstr>Zaključujemo! </vt:lpstr>
      <vt:lpstr>Kako brzina ovisi o vremenu? </vt:lpstr>
      <vt:lpstr>Zaključujemo 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Klikom na sličicu pristupi kvizu kojim ćeš provjeriti znanje.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Korisnik</dc:creator>
  <cp:lastModifiedBy>Hp</cp:lastModifiedBy>
  <cp:revision>29</cp:revision>
  <dcterms:created xsi:type="dcterms:W3CDTF">2020-09-12T17:39:48Z</dcterms:created>
  <dcterms:modified xsi:type="dcterms:W3CDTF">2020-10-25T19:23:11Z</dcterms:modified>
</cp:coreProperties>
</file>